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8"/>
  </p:notesMasterIdLst>
  <p:sldIdLst>
    <p:sldId id="306" r:id="rId5"/>
    <p:sldId id="307" r:id="rId6"/>
    <p:sldId id="308" r:id="rId7"/>
    <p:sldId id="309" r:id="rId8"/>
    <p:sldId id="314" r:id="rId9"/>
    <p:sldId id="315" r:id="rId10"/>
    <p:sldId id="317" r:id="rId11"/>
    <p:sldId id="316" r:id="rId12"/>
    <p:sldId id="319" r:id="rId13"/>
    <p:sldId id="320" r:id="rId14"/>
    <p:sldId id="321" r:id="rId15"/>
    <p:sldId id="311"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112" d="100"/>
          <a:sy n="112" d="100"/>
        </p:scale>
        <p:origin x="552" y="9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9/12/2023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nthem.com/ca/calpers" TargetMode="External"/><Relationship Id="rId7" Type="http://schemas.openxmlformats.org/officeDocument/2006/relationships/hyperlink" Target="http://www.westernhealth.com/calpers"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hyperlink" Target="http://www.uhc.com/calpers" TargetMode="External"/><Relationship Id="rId5" Type="http://schemas.openxmlformats.org/officeDocument/2006/relationships/hyperlink" Target="http://www.blueshieldca.com/calpers" TargetMode="External"/><Relationship Id="rId4" Type="http://schemas.openxmlformats.org/officeDocument/2006/relationships/hyperlink" Target="http://www.kp.org/calp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IA_bfKfpVI" TargetMode="External"/><Relationship Id="rId2" Type="http://schemas.openxmlformats.org/officeDocument/2006/relationships/hyperlink" Target="https://www.calpers.ca.gov/page/active-members/health-benefits/open-enrollment"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lpers.ca.gov/docs/forms-publications/health-benefits-enrollment-form.pdf" TargetMode="External"/><Relationship Id="rId2" Type="http://schemas.openxmlformats.org/officeDocument/2006/relationships/hyperlink" Target="https://my.calpers.ca.gov/web/ept/public/systemaccess/eptLogin.html" TargetMode="Externa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solanocoe.net/Administrative-Services--Operations/Payroll--Benefits/inde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y.calpers.ca.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89903" y="578807"/>
            <a:ext cx="6272784" cy="2843784"/>
          </a:xfrm>
        </p:spPr>
        <p:txBody>
          <a:bodyPr>
            <a:normAutofit fontScale="90000"/>
          </a:bodyPr>
          <a:lstStyle/>
          <a:p>
            <a:r>
              <a:rPr lang="en-US" sz="5400" spc="400" dirty="0">
                <a:solidFill>
                  <a:schemeClr val="bg1"/>
                </a:solidFill>
              </a:rPr>
              <a:t>Medical Open Enrollment 2023</a:t>
            </a:r>
            <a:br>
              <a:rPr lang="en-US" sz="5400" spc="400" dirty="0">
                <a:solidFill>
                  <a:schemeClr val="bg1"/>
                </a:solidFill>
              </a:rPr>
            </a:br>
            <a:r>
              <a:rPr lang="en-US" sz="5400" spc="400" dirty="0">
                <a:solidFill>
                  <a:schemeClr val="bg1"/>
                </a:solidFill>
              </a:rPr>
              <a:t>9/18/23-10/13/23</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normAutofit fontScale="85000" lnSpcReduction="10000"/>
          </a:bodyPr>
          <a:lstStyle/>
          <a:p>
            <a:r>
              <a:rPr lang="en-US" sz="2000" dirty="0">
                <a:solidFill>
                  <a:schemeClr val="bg1"/>
                </a:solidFill>
              </a:rPr>
              <a:t>Payroll and Benefits Department</a:t>
            </a:r>
          </a:p>
          <a:p>
            <a:r>
              <a:rPr lang="en-US" dirty="0"/>
              <a:t>José Chang – Senior Payroll &amp; Benefits Analyst</a:t>
            </a:r>
          </a:p>
          <a:p>
            <a:r>
              <a:rPr lang="en-US" sz="2000" dirty="0">
                <a:solidFill>
                  <a:schemeClr val="bg1"/>
                </a:solidFill>
              </a:rPr>
              <a:t>Lisa D. Martin – Payroll &amp; Benefits Manager</a:t>
            </a:r>
          </a:p>
          <a:p>
            <a:endParaRPr lang="en-US" dirty="0"/>
          </a:p>
        </p:txBody>
      </p:sp>
    </p:spTree>
    <p:extLst>
      <p:ext uri="{BB962C8B-B14F-4D97-AF65-F5344CB8AC3E}">
        <p14:creationId xmlns:p14="http://schemas.microsoft.com/office/powerpoint/2010/main" val="114769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63A12-7628-7A79-FE20-BB4302A14FB6}"/>
              </a:ext>
            </a:extLst>
          </p:cNvPr>
          <p:cNvPicPr>
            <a:picLocks noChangeAspect="1"/>
          </p:cNvPicPr>
          <p:nvPr/>
        </p:nvPicPr>
        <p:blipFill>
          <a:blip r:embed="rId2"/>
          <a:stretch>
            <a:fillRect/>
          </a:stretch>
        </p:blipFill>
        <p:spPr>
          <a:xfrm>
            <a:off x="1176914" y="313623"/>
            <a:ext cx="9228571" cy="2628571"/>
          </a:xfrm>
          <a:prstGeom prst="rect">
            <a:avLst/>
          </a:prstGeom>
        </p:spPr>
      </p:pic>
      <p:sp>
        <p:nvSpPr>
          <p:cNvPr id="4" name="TextBox 3">
            <a:extLst>
              <a:ext uri="{FF2B5EF4-FFF2-40B4-BE49-F238E27FC236}">
                <a16:creationId xmlns:a16="http://schemas.microsoft.com/office/drawing/2014/main" id="{F8670B5F-37C2-BA7F-CF74-3CE945A43560}"/>
              </a:ext>
            </a:extLst>
          </p:cNvPr>
          <p:cNvSpPr txBox="1"/>
          <p:nvPr/>
        </p:nvSpPr>
        <p:spPr>
          <a:xfrm>
            <a:off x="1734364" y="3141180"/>
            <a:ext cx="8377382" cy="3693319"/>
          </a:xfrm>
          <a:prstGeom prst="rect">
            <a:avLst/>
          </a:prstGeom>
          <a:noFill/>
        </p:spPr>
        <p:txBody>
          <a:bodyPr wrap="square" rtlCol="0">
            <a:spAutoFit/>
          </a:bodyPr>
          <a:lstStyle/>
          <a:p>
            <a:r>
              <a:rPr lang="en-US" dirty="0"/>
              <a:t>Anthem Blue Cross HMO &amp; EPO (855) 839-4524 </a:t>
            </a:r>
            <a:r>
              <a:rPr lang="en-US" dirty="0">
                <a:hlinkClick r:id="rId3"/>
              </a:rPr>
              <a:t>www.anthem.com/ca/calpers</a:t>
            </a:r>
            <a:endParaRPr lang="en-US" dirty="0"/>
          </a:p>
          <a:p>
            <a:endParaRPr lang="en-US" dirty="0"/>
          </a:p>
          <a:p>
            <a:r>
              <a:rPr lang="en-US" dirty="0"/>
              <a:t>Kaiser Permanente (800) 464-4000 </a:t>
            </a:r>
            <a:r>
              <a:rPr lang="en-US" dirty="0">
                <a:hlinkClick r:id="rId4"/>
              </a:rPr>
              <a:t>www.kp.org/calpers</a:t>
            </a:r>
            <a:endParaRPr lang="en-US" dirty="0"/>
          </a:p>
          <a:p>
            <a:endParaRPr lang="en-US" dirty="0"/>
          </a:p>
          <a:p>
            <a:r>
              <a:rPr lang="en-US" dirty="0"/>
              <a:t>Blue Shield of California (800) 334-5847 </a:t>
            </a:r>
            <a:r>
              <a:rPr lang="en-US" dirty="0">
                <a:hlinkClick r:id="rId5"/>
              </a:rPr>
              <a:t>www.blueshieldca.com/calpers</a:t>
            </a:r>
            <a:endParaRPr lang="en-US" dirty="0"/>
          </a:p>
          <a:p>
            <a:endParaRPr lang="en-US" dirty="0"/>
          </a:p>
          <a:p>
            <a:r>
              <a:rPr lang="en-US" dirty="0"/>
              <a:t>PERS Gold &amp; PERS Platinum (877) 737-7776 </a:t>
            </a:r>
            <a:r>
              <a:rPr lang="en-US" dirty="0">
                <a:hlinkClick r:id="rId3"/>
              </a:rPr>
              <a:t>www.anthem.com/ca/calpers</a:t>
            </a:r>
            <a:endParaRPr lang="en-US" dirty="0"/>
          </a:p>
          <a:p>
            <a:endParaRPr lang="en-US" dirty="0"/>
          </a:p>
          <a:p>
            <a:r>
              <a:rPr lang="en-US" dirty="0"/>
              <a:t>UnitedHealthcare (877) 359-3714 </a:t>
            </a:r>
            <a:r>
              <a:rPr lang="en-US" dirty="0">
                <a:hlinkClick r:id="rId6"/>
              </a:rPr>
              <a:t>www.uhc.com/calpers</a:t>
            </a:r>
            <a:endParaRPr lang="en-US" dirty="0"/>
          </a:p>
          <a:p>
            <a:endParaRPr lang="en-US" dirty="0"/>
          </a:p>
          <a:p>
            <a:r>
              <a:rPr lang="en-US" dirty="0"/>
              <a:t>Western Health Advantage (888) 942-7377 </a:t>
            </a:r>
            <a:r>
              <a:rPr lang="en-US" dirty="0">
                <a:hlinkClick r:id="rId7"/>
              </a:rPr>
              <a:t>www.westernhealth.com/calpers</a:t>
            </a:r>
            <a:endParaRPr lang="en-US" dirty="0"/>
          </a:p>
          <a:p>
            <a:endParaRPr lang="en-US" dirty="0"/>
          </a:p>
        </p:txBody>
      </p:sp>
    </p:spTree>
    <p:extLst>
      <p:ext uri="{BB962C8B-B14F-4D97-AF65-F5344CB8AC3E}">
        <p14:creationId xmlns:p14="http://schemas.microsoft.com/office/powerpoint/2010/main" val="7773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261744-30C1-42B1-6B29-C5AA51EDEC44}"/>
              </a:ext>
            </a:extLst>
          </p:cNvPr>
          <p:cNvSpPr>
            <a:spLocks noGrp="1"/>
          </p:cNvSpPr>
          <p:nvPr>
            <p:ph type="sldNum" sz="quarter" idx="12"/>
          </p:nvPr>
        </p:nvSpPr>
        <p:spPr/>
        <p:txBody>
          <a:bodyPr/>
          <a:lstStyle/>
          <a:p>
            <a:fld id="{D8DA9DAA-006C-4F4B-980E-E3DF019B24E2}" type="slidenum">
              <a:rPr lang="en-US" smtClean="0"/>
              <a:t>11</a:t>
            </a:fld>
            <a:endParaRPr lang="en-US" dirty="0"/>
          </a:p>
        </p:txBody>
      </p:sp>
      <p:sp>
        <p:nvSpPr>
          <p:cNvPr id="6" name="TextBox 5">
            <a:extLst>
              <a:ext uri="{FF2B5EF4-FFF2-40B4-BE49-F238E27FC236}">
                <a16:creationId xmlns:a16="http://schemas.microsoft.com/office/drawing/2014/main" id="{A2E1FA00-2A01-563F-C049-2100607086D7}"/>
              </a:ext>
            </a:extLst>
          </p:cNvPr>
          <p:cNvSpPr txBox="1"/>
          <p:nvPr/>
        </p:nvSpPr>
        <p:spPr>
          <a:xfrm>
            <a:off x="1025495" y="598206"/>
            <a:ext cx="10203679" cy="5909310"/>
          </a:xfrm>
          <a:prstGeom prst="rect">
            <a:avLst/>
          </a:prstGeom>
          <a:noFill/>
        </p:spPr>
        <p:txBody>
          <a:bodyPr wrap="square" rtlCol="0">
            <a:spAutoFit/>
          </a:bodyPr>
          <a:lstStyle/>
          <a:p>
            <a:r>
              <a:rPr lang="en-US" dirty="0"/>
              <a:t>Have more questions about open enrollment?  CalPERS answers many of your questions here:  </a:t>
            </a:r>
            <a:r>
              <a:rPr lang="en-US" dirty="0">
                <a:hlinkClick r:id="rId2"/>
              </a:rPr>
              <a:t>https://www.calpers.ca.gov/page/active-members/health-benefits/open-enrollment</a:t>
            </a:r>
            <a:r>
              <a:rPr lang="en-US" dirty="0"/>
              <a:t> </a:t>
            </a:r>
          </a:p>
          <a:p>
            <a:endParaRPr lang="en-US" dirty="0"/>
          </a:p>
          <a:p>
            <a:r>
              <a:rPr lang="en-US" dirty="0"/>
              <a:t>You may complete your enrollment, cancellation, or changes online in myCalPERS or by sending a paper form to the Payroll Department prior to the end of open enrollment.</a:t>
            </a:r>
          </a:p>
          <a:p>
            <a:endParaRPr lang="en-US" dirty="0"/>
          </a:p>
          <a:p>
            <a:r>
              <a:rPr lang="en-US" dirty="0"/>
              <a:t>If you are choosing to waive medical coverage, we ask that you complete the medical waiver form for 2024.  We request this annually, even if you have recently been hired so that we have documentation that you have been offered medical coverage and that you are aware of your right to enroll.</a:t>
            </a:r>
          </a:p>
          <a:p>
            <a:endParaRPr lang="en-US" dirty="0"/>
          </a:p>
          <a:p>
            <a:r>
              <a:rPr lang="en-US" dirty="0"/>
              <a:t>All changes made during open enrollment are effective January 1, 2024, and payroll deduction changes (if applicable) will begin December 2023.</a:t>
            </a:r>
          </a:p>
          <a:p>
            <a:endParaRPr lang="en-US" dirty="0"/>
          </a:p>
          <a:p>
            <a:r>
              <a:rPr lang="en-US" dirty="0"/>
              <a:t>Please note that Health Net SmartCare will no longer be available in 2024.  If you are currently enrolled in a Health Net plan and do not choose a new provider, you will automatically be enrolled in Blue Shield Access+.</a:t>
            </a:r>
          </a:p>
          <a:p>
            <a:endParaRPr lang="en-US" dirty="0"/>
          </a:p>
          <a:p>
            <a:r>
              <a:rPr lang="en-US" dirty="0"/>
              <a:t>Video walkthrough is available here: </a:t>
            </a:r>
            <a:r>
              <a:rPr lang="en-US" sz="1800" u="sng" dirty="0">
                <a:solidFill>
                  <a:srgbClr val="0563C1"/>
                </a:solidFill>
                <a:effectLst/>
                <a:latin typeface="Calibri" panose="020F0502020204030204" pitchFamily="34" charset="0"/>
                <a:ea typeface="Calibri" panose="020F0502020204030204" pitchFamily="34" charset="0"/>
                <a:hlinkClick r:id="rId3"/>
              </a:rPr>
              <a:t>https://www.youtube.com/watch?v=fIA_bfKfpVI</a:t>
            </a:r>
            <a:endParaRPr lang="en-US" dirty="0"/>
          </a:p>
          <a:p>
            <a:endParaRPr lang="en-US" dirty="0"/>
          </a:p>
          <a:p>
            <a:endParaRPr lang="en-US" dirty="0"/>
          </a:p>
        </p:txBody>
      </p:sp>
    </p:spTree>
    <p:extLst>
      <p:ext uri="{BB962C8B-B14F-4D97-AF65-F5344CB8AC3E}">
        <p14:creationId xmlns:p14="http://schemas.microsoft.com/office/powerpoint/2010/main" val="198734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normAutofit fontScale="92500" lnSpcReduction="10000"/>
          </a:bodyPr>
          <a:lstStyle/>
          <a:p>
            <a:r>
              <a:rPr lang="en-US" b="1" dirty="0"/>
              <a:t>If you have reviewed your current medical coverages and the 2024 rates and do not wish to make any changes, no action is required.  </a:t>
            </a:r>
          </a:p>
          <a:p>
            <a:r>
              <a:rPr lang="en-US" dirty="0"/>
              <a:t>If you do not currently have medical coverage through SCOE, and do not wish to enroll, we ask that you sign a 2024 medical waiver form.  </a:t>
            </a:r>
          </a:p>
          <a:p>
            <a:r>
              <a:rPr lang="en-US" dirty="0"/>
              <a:t>If you would like to make changes, you may do so in your </a:t>
            </a:r>
            <a:r>
              <a:rPr lang="en-US" dirty="0">
                <a:hlinkClick r:id="rId2"/>
              </a:rPr>
              <a:t>myCalPERS</a:t>
            </a:r>
            <a:r>
              <a:rPr lang="en-US" dirty="0"/>
              <a:t> account or by completing the </a:t>
            </a:r>
            <a:r>
              <a:rPr lang="en-US" dirty="0">
                <a:hlinkClick r:id="rId3"/>
              </a:rPr>
              <a:t>HBD-12</a:t>
            </a:r>
            <a:r>
              <a:rPr lang="en-US" dirty="0"/>
              <a:t> Health Enrollment Form and returning it to the Payroll Department prior to October 13, 2023.</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4"/>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5"/>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6"/>
          <a:srcRect t="209" b="209"/>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MEDICAL OPEN ENROLLMENT 2023</a:t>
            </a:r>
          </a:p>
          <a:p>
            <a:endParaRPr lang="en-US" dirty="0"/>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13</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a:xfrm rot="16200000">
            <a:off x="-852467" y="1632522"/>
            <a:ext cx="3227834" cy="365125"/>
          </a:xfrm>
        </p:spPr>
        <p:txBody>
          <a:bodyPr/>
          <a:lstStyle/>
          <a:p>
            <a:r>
              <a:rPr lang="en-US" dirty="0"/>
              <a:t>MEDICAL OPEN ENROLLMENT 2023</a:t>
            </a:r>
          </a:p>
          <a:p>
            <a:endParaRPr lang="en-US" dirty="0"/>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19" y="3127247"/>
            <a:ext cx="5338375" cy="1426279"/>
          </a:xfrm>
        </p:spPr>
        <p:txBody>
          <a:bodyPr>
            <a:normAutofit fontScale="92500"/>
          </a:bodyPr>
          <a:lstStyle/>
          <a:p>
            <a:r>
              <a:rPr lang="en-US" dirty="0"/>
              <a:t>SCOE Payroll</a:t>
            </a:r>
          </a:p>
          <a:p>
            <a:r>
              <a:rPr lang="en-US" dirty="0"/>
              <a:t>scoepayroll@solanocoe.net</a:t>
            </a:r>
          </a:p>
          <a:p>
            <a:r>
              <a:rPr lang="en-US" dirty="0">
                <a:hlinkClick r:id="rId4"/>
              </a:rPr>
              <a:t>https://www.solanocoe.net/Administrative-Services--Operations/Payroll--Benefits/index.html</a:t>
            </a:r>
            <a:endParaRPr lang="en-US" dirty="0"/>
          </a:p>
          <a:p>
            <a:endParaRPr lang="en-US" dirty="0"/>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5"/>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6"/>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normAutofit fontScale="90000"/>
          </a:bodyPr>
          <a:lstStyle/>
          <a:p>
            <a:r>
              <a:rPr lang="en-US" b="1" cap="all" spc="400" dirty="0">
                <a:solidFill>
                  <a:schemeClr val="bg1"/>
                </a:solidFill>
                <a:latin typeface="+mn-lt"/>
              </a:rPr>
              <a:t>Navigating open enrollment</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1800" dirty="0">
                <a:solidFill>
                  <a:schemeClr val="bg1"/>
                </a:solidFill>
              </a:rPr>
              <a:t>Reviewing Rates</a:t>
            </a:r>
          </a:p>
          <a:p>
            <a:pPr algn="r"/>
            <a:r>
              <a:rPr lang="en-US" sz="1800" dirty="0">
                <a:solidFill>
                  <a:schemeClr val="bg1"/>
                </a:solidFill>
              </a:rPr>
              <a:t>Reviewing Coverages</a:t>
            </a:r>
          </a:p>
          <a:p>
            <a:pPr algn="r"/>
            <a:r>
              <a:rPr lang="en-US" dirty="0"/>
              <a:t>Comparing Plans</a:t>
            </a:r>
            <a:endParaRPr lang="en-US" sz="1800" dirty="0">
              <a:solidFill>
                <a:schemeClr val="bg1"/>
              </a:solidFill>
            </a:endParaRPr>
          </a:p>
          <a:p>
            <a:pPr algn="r"/>
            <a:r>
              <a:rPr lang="en-US" sz="1800" dirty="0">
                <a:solidFill>
                  <a:schemeClr val="bg1"/>
                </a:solidFill>
              </a:rPr>
              <a:t>Making Changes</a:t>
            </a:r>
          </a:p>
          <a:p>
            <a:pPr algn="r"/>
            <a:r>
              <a:rPr lang="en-US" sz="1800" dirty="0">
                <a:solidFill>
                  <a:schemeClr val="bg1"/>
                </a:solidFill>
              </a:rPr>
              <a:t>Waiving Medical</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rot="16200000">
            <a:off x="-794971" y="1808608"/>
            <a:ext cx="3281585" cy="365125"/>
          </a:xfrm>
        </p:spPr>
        <p:txBody>
          <a:bodyPr/>
          <a:lstStyle/>
          <a:p>
            <a:r>
              <a:rPr lang="en-US" dirty="0"/>
              <a:t>Medical open enrollment 2023</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normAutofit fontScale="90000"/>
          </a:bodyPr>
          <a:lstStyle/>
          <a:p>
            <a:r>
              <a:rPr lang="en-US" sz="5400" dirty="0"/>
              <a:t>NAVIGATING myCalPERS</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sz="2000" dirty="0"/>
              <a:t>The best method of reviewing medical rates, comparing plans, and making changes is to log into your account at </a:t>
            </a:r>
            <a:r>
              <a:rPr lang="en-US" sz="2000" dirty="0">
                <a:hlinkClick r:id="rId2" action="ppaction://hlinkfile"/>
              </a:rPr>
              <a:t>my.calpers.ca.gov</a:t>
            </a:r>
            <a:r>
              <a:rPr lang="en-US" sz="2000" dirty="0"/>
              <a:t>.  Both CalPERS and CalSTRS members can utilize this.  If you are a CalSTRS member and do not currently have medical coverage or a myCalPERS account, please contact Payroll.</a:t>
            </a:r>
          </a:p>
          <a:p>
            <a:endParaRPr lang="en-US" dirty="0"/>
          </a:p>
          <a:p>
            <a:endParaRPr lang="en-US" sz="2000" dirty="0"/>
          </a:p>
          <a:p>
            <a:endParaRPr lang="en-US" sz="2000" dirty="0"/>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3"/>
          <a:srcRect l="71" r="71"/>
          <a:stretch/>
        </p:blipFill>
        <p:spPr/>
      </p:pic>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MEDICAL OPEN ENROLLMENT 2023</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the my.calpers.ca.gov login.">
            <a:extLst>
              <a:ext uri="{FF2B5EF4-FFF2-40B4-BE49-F238E27FC236}">
                <a16:creationId xmlns:a16="http://schemas.microsoft.com/office/drawing/2014/main" id="{46567124-DFAE-EF53-9485-6FCB87955D5E}"/>
              </a:ext>
            </a:extLst>
          </p:cNvPr>
          <p:cNvPicPr>
            <a:picLocks noChangeAspect="1"/>
          </p:cNvPicPr>
          <p:nvPr/>
        </p:nvPicPr>
        <p:blipFill>
          <a:blip r:embed="rId2"/>
          <a:stretch>
            <a:fillRect/>
          </a:stretch>
        </p:blipFill>
        <p:spPr>
          <a:xfrm>
            <a:off x="1856795" y="232641"/>
            <a:ext cx="7201747" cy="3503553"/>
          </a:xfrm>
          <a:prstGeom prst="rect">
            <a:avLst/>
          </a:prstGeom>
        </p:spPr>
      </p:pic>
      <p:pic>
        <p:nvPicPr>
          <p:cNvPr id="11" name="Picture 10">
            <a:extLst>
              <a:ext uri="{FF2B5EF4-FFF2-40B4-BE49-F238E27FC236}">
                <a16:creationId xmlns:a16="http://schemas.microsoft.com/office/drawing/2014/main" id="{51DCE319-DFB1-0545-E523-EE49124722B7}"/>
              </a:ext>
            </a:extLst>
          </p:cNvPr>
          <p:cNvPicPr>
            <a:picLocks noChangeAspect="1"/>
          </p:cNvPicPr>
          <p:nvPr/>
        </p:nvPicPr>
        <p:blipFill>
          <a:blip r:embed="rId3"/>
          <a:stretch>
            <a:fillRect/>
          </a:stretch>
        </p:blipFill>
        <p:spPr>
          <a:xfrm>
            <a:off x="1036813" y="3871545"/>
            <a:ext cx="9656901" cy="2926334"/>
          </a:xfrm>
          <a:prstGeom prst="rect">
            <a:avLst/>
          </a:prstGeom>
        </p:spPr>
      </p:pic>
      <p:sp>
        <p:nvSpPr>
          <p:cNvPr id="12" name="Oval 11">
            <a:extLst>
              <a:ext uri="{FF2B5EF4-FFF2-40B4-BE49-F238E27FC236}">
                <a16:creationId xmlns:a16="http://schemas.microsoft.com/office/drawing/2014/main" id="{57E61EF1-0DA2-791B-78BD-E6CB6EEC9407}"/>
              </a:ext>
            </a:extLst>
          </p:cNvPr>
          <p:cNvSpPr/>
          <p:nvPr/>
        </p:nvSpPr>
        <p:spPr>
          <a:xfrm>
            <a:off x="2939753" y="5494946"/>
            <a:ext cx="1239140" cy="25637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8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DF4231-E0B3-F3C4-D868-010439B2D35D}"/>
              </a:ext>
            </a:extLst>
          </p:cNvPr>
          <p:cNvPicPr>
            <a:picLocks noChangeAspect="1"/>
          </p:cNvPicPr>
          <p:nvPr/>
        </p:nvPicPr>
        <p:blipFill>
          <a:blip r:embed="rId2"/>
          <a:stretch>
            <a:fillRect/>
          </a:stretch>
        </p:blipFill>
        <p:spPr>
          <a:xfrm>
            <a:off x="1182310" y="478565"/>
            <a:ext cx="9678479" cy="5943600"/>
          </a:xfrm>
          <a:prstGeom prst="rect">
            <a:avLst/>
          </a:prstGeom>
        </p:spPr>
      </p:pic>
      <p:sp>
        <p:nvSpPr>
          <p:cNvPr id="9" name="Arrow: Right 8">
            <a:extLst>
              <a:ext uri="{FF2B5EF4-FFF2-40B4-BE49-F238E27FC236}">
                <a16:creationId xmlns:a16="http://schemas.microsoft.com/office/drawing/2014/main" id="{0AA8047F-F5C0-4CEB-6372-A9930C0656B7}"/>
              </a:ext>
            </a:extLst>
          </p:cNvPr>
          <p:cNvSpPr/>
          <p:nvPr/>
        </p:nvSpPr>
        <p:spPr>
          <a:xfrm>
            <a:off x="7494662" y="1324598"/>
            <a:ext cx="640934" cy="256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E080B-E932-AD15-5574-3899DBD88424}"/>
              </a:ext>
            </a:extLst>
          </p:cNvPr>
          <p:cNvPicPr>
            <a:picLocks noChangeAspect="1"/>
          </p:cNvPicPr>
          <p:nvPr/>
        </p:nvPicPr>
        <p:blipFill>
          <a:blip r:embed="rId2"/>
          <a:stretch>
            <a:fillRect/>
          </a:stretch>
        </p:blipFill>
        <p:spPr>
          <a:xfrm>
            <a:off x="339510" y="290557"/>
            <a:ext cx="6132702" cy="3315768"/>
          </a:xfrm>
          <a:prstGeom prst="rect">
            <a:avLst/>
          </a:prstGeom>
        </p:spPr>
      </p:pic>
      <p:pic>
        <p:nvPicPr>
          <p:cNvPr id="4" name="Picture 3">
            <a:extLst>
              <a:ext uri="{FF2B5EF4-FFF2-40B4-BE49-F238E27FC236}">
                <a16:creationId xmlns:a16="http://schemas.microsoft.com/office/drawing/2014/main" id="{ABE4A252-4C73-8B46-3A13-13366BDED829}"/>
              </a:ext>
            </a:extLst>
          </p:cNvPr>
          <p:cNvPicPr>
            <a:picLocks noChangeAspect="1"/>
          </p:cNvPicPr>
          <p:nvPr/>
        </p:nvPicPr>
        <p:blipFill>
          <a:blip r:embed="rId3"/>
          <a:stretch>
            <a:fillRect/>
          </a:stretch>
        </p:blipFill>
        <p:spPr>
          <a:xfrm>
            <a:off x="5458292" y="3734511"/>
            <a:ext cx="5968504" cy="2967765"/>
          </a:xfrm>
          <a:prstGeom prst="rect">
            <a:avLst/>
          </a:prstGeom>
        </p:spPr>
      </p:pic>
    </p:spTree>
    <p:extLst>
      <p:ext uri="{BB962C8B-B14F-4D97-AF65-F5344CB8AC3E}">
        <p14:creationId xmlns:p14="http://schemas.microsoft.com/office/powerpoint/2010/main" val="113399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19A2F-962F-3252-DED0-978A48D66FBB}"/>
              </a:ext>
            </a:extLst>
          </p:cNvPr>
          <p:cNvPicPr>
            <a:picLocks noChangeAspect="1"/>
          </p:cNvPicPr>
          <p:nvPr/>
        </p:nvPicPr>
        <p:blipFill>
          <a:blip r:embed="rId2"/>
          <a:stretch>
            <a:fillRect/>
          </a:stretch>
        </p:blipFill>
        <p:spPr>
          <a:xfrm>
            <a:off x="2637420" y="83553"/>
            <a:ext cx="6438214" cy="2282496"/>
          </a:xfrm>
          <a:prstGeom prst="rect">
            <a:avLst/>
          </a:prstGeom>
        </p:spPr>
      </p:pic>
      <p:pic>
        <p:nvPicPr>
          <p:cNvPr id="5" name="Picture 4">
            <a:extLst>
              <a:ext uri="{FF2B5EF4-FFF2-40B4-BE49-F238E27FC236}">
                <a16:creationId xmlns:a16="http://schemas.microsoft.com/office/drawing/2014/main" id="{483F91C9-B4E9-BC72-6BAC-EA25C49E92C2}"/>
              </a:ext>
            </a:extLst>
          </p:cNvPr>
          <p:cNvPicPr>
            <a:picLocks noChangeAspect="1"/>
          </p:cNvPicPr>
          <p:nvPr/>
        </p:nvPicPr>
        <p:blipFill>
          <a:blip r:embed="rId3"/>
          <a:stretch>
            <a:fillRect/>
          </a:stretch>
        </p:blipFill>
        <p:spPr>
          <a:xfrm>
            <a:off x="1443664" y="2480819"/>
            <a:ext cx="2769987" cy="4333415"/>
          </a:xfrm>
          <a:prstGeom prst="rect">
            <a:avLst/>
          </a:prstGeom>
        </p:spPr>
      </p:pic>
      <p:pic>
        <p:nvPicPr>
          <p:cNvPr id="6" name="Picture 5">
            <a:extLst>
              <a:ext uri="{FF2B5EF4-FFF2-40B4-BE49-F238E27FC236}">
                <a16:creationId xmlns:a16="http://schemas.microsoft.com/office/drawing/2014/main" id="{0BD32118-04AC-D288-0058-38FEF27C0F7F}"/>
              </a:ext>
            </a:extLst>
          </p:cNvPr>
          <p:cNvPicPr>
            <a:picLocks noChangeAspect="1"/>
          </p:cNvPicPr>
          <p:nvPr/>
        </p:nvPicPr>
        <p:blipFill>
          <a:blip r:embed="rId4"/>
          <a:stretch>
            <a:fillRect/>
          </a:stretch>
        </p:blipFill>
        <p:spPr>
          <a:xfrm>
            <a:off x="4825901" y="3429000"/>
            <a:ext cx="5548694" cy="2437055"/>
          </a:xfrm>
          <a:prstGeom prst="rect">
            <a:avLst/>
          </a:prstGeom>
        </p:spPr>
      </p:pic>
      <p:sp>
        <p:nvSpPr>
          <p:cNvPr id="7" name="Oval 6">
            <a:extLst>
              <a:ext uri="{FF2B5EF4-FFF2-40B4-BE49-F238E27FC236}">
                <a16:creationId xmlns:a16="http://schemas.microsoft.com/office/drawing/2014/main" id="{EE89AC13-5784-5414-D74B-60F439DBF672}"/>
              </a:ext>
            </a:extLst>
          </p:cNvPr>
          <p:cNvSpPr/>
          <p:nvPr/>
        </p:nvSpPr>
        <p:spPr>
          <a:xfrm>
            <a:off x="1333144" y="4059252"/>
            <a:ext cx="1495514" cy="357716"/>
          </a:xfrm>
          <a:prstGeom prst="ellipse">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12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59AC97-CFAD-0218-FAC9-C1499E033F70}"/>
              </a:ext>
            </a:extLst>
          </p:cNvPr>
          <p:cNvPicPr>
            <a:picLocks noChangeAspect="1"/>
          </p:cNvPicPr>
          <p:nvPr/>
        </p:nvPicPr>
        <p:blipFill>
          <a:blip r:embed="rId2"/>
          <a:stretch>
            <a:fillRect/>
          </a:stretch>
        </p:blipFill>
        <p:spPr>
          <a:xfrm>
            <a:off x="1519809" y="790905"/>
            <a:ext cx="9152381" cy="5276190"/>
          </a:xfrm>
          <a:prstGeom prst="rect">
            <a:avLst/>
          </a:prstGeom>
        </p:spPr>
      </p:pic>
    </p:spTree>
    <p:extLst>
      <p:ext uri="{BB962C8B-B14F-4D97-AF65-F5344CB8AC3E}">
        <p14:creationId xmlns:p14="http://schemas.microsoft.com/office/powerpoint/2010/main" val="2166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810221-5CEB-301A-34A9-F9708296085A}"/>
              </a:ext>
            </a:extLst>
          </p:cNvPr>
          <p:cNvPicPr>
            <a:picLocks noChangeAspect="1"/>
          </p:cNvPicPr>
          <p:nvPr/>
        </p:nvPicPr>
        <p:blipFill>
          <a:blip r:embed="rId2"/>
          <a:stretch>
            <a:fillRect/>
          </a:stretch>
        </p:blipFill>
        <p:spPr>
          <a:xfrm>
            <a:off x="1973964" y="535113"/>
            <a:ext cx="8244071" cy="5943600"/>
          </a:xfrm>
          <a:prstGeom prst="rect">
            <a:avLst/>
          </a:prstGeom>
        </p:spPr>
      </p:pic>
    </p:spTree>
    <p:extLst>
      <p:ext uri="{BB962C8B-B14F-4D97-AF65-F5344CB8AC3E}">
        <p14:creationId xmlns:p14="http://schemas.microsoft.com/office/powerpoint/2010/main" val="3160834756"/>
      </p:ext>
    </p:extLst>
  </p:cSld>
  <p:clrMapOvr>
    <a:masterClrMapping/>
  </p:clrMapOvr>
</p:sld>
</file>

<file path=ppt/theme/theme1.xml><?xml version="1.0" encoding="utf-8"?>
<a:theme xmlns:a="http://schemas.openxmlformats.org/drawingml/2006/main" name="Custom">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D909BD3F-B240-4348-8BE3-67FDD68BA7A7}"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D4A67D12-FAB5-406C-9279-3EAA5A20A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{6E30DFBE-819E-4263-A6DB-319528CD8BAD}tf89338750_win32</Template>
  <TotalTime>10051</TotalTime>
  <Words>544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Univers</vt:lpstr>
      <vt:lpstr>Custom</vt:lpstr>
      <vt:lpstr>Medical Open Enrollment 2023 9/18/23-10/13/23</vt:lpstr>
      <vt:lpstr>Navigating open enrollment</vt:lpstr>
      <vt:lpstr>NAVIGATING myCalPERS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Open Enrollment 2024</dc:title>
  <dc:creator>Lisa Martin</dc:creator>
  <cp:lastModifiedBy>Lisa Martin</cp:lastModifiedBy>
  <cp:revision>10</cp:revision>
  <dcterms:created xsi:type="dcterms:W3CDTF">2023-08-31T23:40:14Z</dcterms:created>
  <dcterms:modified xsi:type="dcterms:W3CDTF">2023-09-12T17:07:05Z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